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7" r:id="rId30"/>
    <p:sldId id="283" r:id="rId31"/>
    <p:sldId id="284" r:id="rId32"/>
    <p:sldId id="285" r:id="rId33"/>
  </p:sldIdLst>
  <p:sldSz cx="9144000" cy="5143500" type="screen16x9"/>
  <p:notesSz cx="6858000" cy="9144000"/>
  <p:embeddedFontLst>
    <p:embeddedFont>
      <p:font typeface="Proxima Nova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CE25A0-377A-42CD-9904-0AE464996737}">
  <a:tblStyle styleId="{7DCE25A0-377A-42CD-9904-0AE4649967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61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70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ae59f55a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ae59f55a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ae59f55a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ae59f55a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ae59f55a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ae59f55a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ae59f55a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ae59f55a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91254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ae59f55a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ae59f55a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afddb82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afddb82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ae59f55aa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ae59f55aa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ae59f55a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ae59f55a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ae59f55aa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eae59f55aa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ae59f55a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ae59f55a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a1b4e583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a1b4e583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ae59f55a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ae59f55a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ae59f55a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eae59f55aa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ae59f55aa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ae59f55aa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eae59f55aa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eae59f55aa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eae59f55aa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eae59f55aa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eae59f55aa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eae59f55aa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eae59f55a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eae59f55a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b28c52e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b28c52e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ae59f55aa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ae59f55aa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ae59f55aa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ae59f55aa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4678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5a1b4e583_0_5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5a1b4e583_0_5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7483185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7483185c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5a1b4e583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5a1b4e583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e5a1b4e583_0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e5a1b4e583_0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626d24df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626d24df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5a1b4e583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5a1b4e583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ae59f55a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eae59f55a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ae59f55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ae59f55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ae59f55aa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ae59f55aa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ae59f55a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ae59f55a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Módulo 3: Introducción al modelado de datos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Diplomatura en Ciencias Sociales Computacionales y Humanidades Digitales (IDAES-UNSAM) - Agosto 2022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l="15544" t="36940" r="15948" b="37818"/>
          <a:stretch/>
        </p:blipFill>
        <p:spPr>
          <a:xfrm>
            <a:off x="7195950" y="284375"/>
            <a:ext cx="1684874" cy="46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II.a.Por qué no regresión lineal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problema de ordenalizar + probabilidades fuera de rango</a:t>
            </a:r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Usar una regresión lineal para una variable target con más de 2 categorías implicaría convertirla en ordinal, lo que </a:t>
            </a:r>
            <a:r>
              <a:rPr lang="en-GB">
                <a:highlight>
                  <a:schemeClr val="lt2"/>
                </a:highlight>
              </a:rPr>
              <a:t>asume dos cosas problemáticas</a:t>
            </a:r>
            <a:r>
              <a:rPr lang="en-GB"/>
              <a:t>: que hay un orden entre las categorías y que son equidistantes.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Pero incluso con una dicotómica, regresión lineal daría </a:t>
            </a:r>
            <a:r>
              <a:rPr lang="en-GB">
                <a:highlight>
                  <a:schemeClr val="lt2"/>
                </a:highlight>
              </a:rPr>
              <a:t>probabilidades fuera del rango</a:t>
            </a:r>
            <a:r>
              <a:rPr lang="en-GB"/>
              <a:t> 0-1.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182442"/>
            <a:ext cx="4260300" cy="2386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52470"/>
            <a:ext cx="2879111" cy="102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II.b.Fórmula, coeficientes y lectura de outputs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233728" y="7643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Odds y probabilidad</a:t>
            </a:r>
            <a:endParaRPr dirty="0"/>
          </a:p>
        </p:txBody>
      </p:sp>
      <p:pic>
        <p:nvPicPr>
          <p:cNvPr id="1026" name="Picture 2" descr="Figure-3: Odds v/s Probability">
            <a:extLst>
              <a:ext uri="{FF2B5EF4-FFF2-40B4-BE49-F238E27FC236}">
                <a16:creationId xmlns:a16="http://schemas.microsoft.com/office/drawing/2014/main" id="{2DF5EB45-BB49-423D-870C-4214DC933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72" y="1317346"/>
            <a:ext cx="4638456" cy="212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135;p25">
            <a:extLst>
              <a:ext uri="{FF2B5EF4-FFF2-40B4-BE49-F238E27FC236}">
                <a16:creationId xmlns:a16="http://schemas.microsoft.com/office/drawing/2014/main" id="{70C8128D-7F42-4603-86DD-3944E46746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176311" y="1359309"/>
            <a:ext cx="3404381" cy="949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 err="1"/>
              <a:t>Odds</a:t>
            </a:r>
            <a:r>
              <a:rPr lang="es-AR" dirty="0"/>
              <a:t> se expresa como la razón de la ocurrencia de un evento sobre la no ocurrencia del evento</a:t>
            </a:r>
            <a:endParaRPr dirty="0"/>
          </a:p>
        </p:txBody>
      </p:sp>
      <p:sp>
        <p:nvSpPr>
          <p:cNvPr id="22" name="Google Shape;135;p25">
            <a:extLst>
              <a:ext uri="{FF2B5EF4-FFF2-40B4-BE49-F238E27FC236}">
                <a16:creationId xmlns:a16="http://schemas.microsoft.com/office/drawing/2014/main" id="{329E841D-4477-48A1-9157-BFC0D3478E12}"/>
              </a:ext>
            </a:extLst>
          </p:cNvPr>
          <p:cNvSpPr txBox="1">
            <a:spLocks/>
          </p:cNvSpPr>
          <p:nvPr/>
        </p:nvSpPr>
        <p:spPr>
          <a:xfrm>
            <a:off x="5176311" y="2377564"/>
            <a:ext cx="3404381" cy="1673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buFont typeface="Proxima Nova"/>
              <a:buNone/>
            </a:pPr>
            <a:r>
              <a:rPr lang="es-ES" sz="1600" dirty="0"/>
              <a:t>La probabilidad se expresa como la razón de que un evento ocurra sobre </a:t>
            </a:r>
            <a:r>
              <a:rPr lang="es-ES" sz="1600" b="1" dirty="0"/>
              <a:t>todo el resto de los escenarios posible</a:t>
            </a:r>
            <a:endParaRPr lang="es-ES" sz="1600" dirty="0"/>
          </a:p>
        </p:txBody>
      </p:sp>
      <p:sp>
        <p:nvSpPr>
          <p:cNvPr id="23" name="Google Shape;135;p25">
            <a:extLst>
              <a:ext uri="{FF2B5EF4-FFF2-40B4-BE49-F238E27FC236}">
                <a16:creationId xmlns:a16="http://schemas.microsoft.com/office/drawing/2014/main" id="{B316BFEB-42EB-4239-BF95-75AE2A8788A5}"/>
              </a:ext>
            </a:extLst>
          </p:cNvPr>
          <p:cNvSpPr txBox="1">
            <a:spLocks/>
          </p:cNvSpPr>
          <p:nvPr/>
        </p:nvSpPr>
        <p:spPr>
          <a:xfrm>
            <a:off x="779721" y="3863608"/>
            <a:ext cx="7428614" cy="1152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en-US" sz="1600" b="0" i="1" dirty="0">
                <a:solidFill>
                  <a:srgbClr val="292929"/>
                </a:solidFill>
                <a:effectLst/>
                <a:latin typeface="+mj-lt"/>
              </a:rPr>
              <a:t>Odds of winning: 4/6 = 0.6666</a:t>
            </a:r>
            <a:br>
              <a:rPr lang="en-US" sz="1600" dirty="0">
                <a:latin typeface="+mj-lt"/>
              </a:rPr>
            </a:br>
            <a:r>
              <a:rPr lang="en-US" sz="1600" b="0" i="1" dirty="0">
                <a:solidFill>
                  <a:srgbClr val="292929"/>
                </a:solidFill>
                <a:effectLst/>
                <a:latin typeface="+mj-lt"/>
              </a:rPr>
              <a:t>Probability of winning: 4/10 = 0.40</a:t>
            </a:r>
            <a:br>
              <a:rPr lang="en-US" sz="1600" dirty="0">
                <a:latin typeface="+mj-lt"/>
              </a:rPr>
            </a:br>
            <a:r>
              <a:rPr lang="en-US" sz="1600" b="0" i="1" dirty="0">
                <a:solidFill>
                  <a:srgbClr val="292929"/>
                </a:solidFill>
                <a:effectLst/>
                <a:latin typeface="+mj-lt"/>
              </a:rPr>
              <a:t>Probability of losing: 6/10 = 0.60</a:t>
            </a:r>
            <a:br>
              <a:rPr lang="en-US" sz="1600" dirty="0">
                <a:latin typeface="+mj-lt"/>
              </a:rPr>
            </a:br>
            <a:r>
              <a:rPr lang="en-US" sz="1600" b="0" i="1" dirty="0">
                <a:solidFill>
                  <a:srgbClr val="292929"/>
                </a:solidFill>
                <a:effectLst/>
                <a:latin typeface="+mj-lt"/>
              </a:rPr>
              <a:t>which is also equal to 1 - Probability of winning: 1 - 0.40 = 0.60</a:t>
            </a:r>
            <a:endParaRPr lang="es-E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5069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La </a:t>
            </a:r>
            <a:r>
              <a:rPr lang="en-GB" dirty="0" err="1"/>
              <a:t>función</a:t>
            </a:r>
            <a:r>
              <a:rPr lang="en-GB" dirty="0"/>
              <a:t> </a:t>
            </a:r>
            <a:r>
              <a:rPr lang="en-GB" dirty="0" err="1"/>
              <a:t>logística</a:t>
            </a:r>
            <a:r>
              <a:rPr lang="en-GB" dirty="0"/>
              <a:t> </a:t>
            </a:r>
            <a:r>
              <a:rPr lang="en-GB" dirty="0" err="1"/>
              <a:t>nos</a:t>
            </a:r>
            <a:r>
              <a:rPr lang="en-GB" dirty="0"/>
              <a:t> da </a:t>
            </a:r>
            <a:r>
              <a:rPr lang="en-GB" dirty="0" err="1"/>
              <a:t>como</a:t>
            </a:r>
            <a:r>
              <a:rPr lang="en-GB" dirty="0"/>
              <a:t> </a:t>
            </a:r>
            <a:r>
              <a:rPr lang="en-GB" dirty="0" err="1"/>
              <a:t>resultado</a:t>
            </a:r>
            <a:r>
              <a:rPr lang="en-GB" dirty="0"/>
              <a:t> la </a:t>
            </a:r>
            <a:r>
              <a:rPr lang="en-GB" i="1" dirty="0"/>
              <a:t>probabilidad</a:t>
            </a:r>
            <a:r>
              <a:rPr lang="en-GB" dirty="0"/>
              <a:t> de </a:t>
            </a:r>
            <a:r>
              <a:rPr lang="en-GB" dirty="0" err="1"/>
              <a:t>pertenecer</a:t>
            </a:r>
            <a:r>
              <a:rPr lang="en-GB" dirty="0"/>
              <a:t> a </a:t>
            </a:r>
            <a:r>
              <a:rPr lang="en-GB" dirty="0" err="1"/>
              <a:t>cada</a:t>
            </a:r>
            <a:r>
              <a:rPr lang="en-GB" dirty="0"/>
              <a:t> </a:t>
            </a:r>
            <a:r>
              <a:rPr lang="en-GB" dirty="0" err="1"/>
              <a:t>categoría</a:t>
            </a:r>
            <a:r>
              <a:rPr lang="en-GB" dirty="0"/>
              <a:t> de Y </a:t>
            </a:r>
            <a:r>
              <a:rPr lang="en-GB" i="1" dirty="0"/>
              <a:t>dado</a:t>
            </a:r>
            <a:r>
              <a:rPr lang="en-GB" dirty="0"/>
              <a:t> X</a:t>
            </a:r>
            <a:endParaRPr dirty="0"/>
          </a:p>
        </p:txBody>
      </p:sp>
      <p:sp>
        <p:nvSpPr>
          <p:cNvPr id="135" name="Google Shape;135;p25"/>
          <p:cNvSpPr txBox="1">
            <a:spLocks noGrp="1"/>
          </p:cNvSpPr>
          <p:nvPr>
            <p:ph type="body" idx="1"/>
          </p:nvPr>
        </p:nvSpPr>
        <p:spPr>
          <a:xfrm>
            <a:off x="4572000" y="1533475"/>
            <a:ext cx="4260300" cy="30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Los </a:t>
            </a:r>
            <a:r>
              <a:rPr lang="en-GB" dirty="0" err="1">
                <a:highlight>
                  <a:schemeClr val="lt2"/>
                </a:highlight>
              </a:rPr>
              <a:t>coeficientes</a:t>
            </a:r>
            <a:r>
              <a:rPr lang="en-GB" dirty="0"/>
              <a:t> son </a:t>
            </a:r>
            <a:r>
              <a:rPr lang="en-GB" dirty="0" err="1"/>
              <a:t>los</a:t>
            </a:r>
            <a:r>
              <a:rPr lang="en-GB" dirty="0"/>
              <a:t> </a:t>
            </a:r>
            <a:r>
              <a:rPr lang="en-GB" dirty="0" err="1"/>
              <a:t>mismos</a:t>
            </a:r>
            <a:r>
              <a:rPr lang="en-GB" dirty="0"/>
              <a:t> que </a:t>
            </a:r>
            <a:r>
              <a:rPr lang="en-GB" dirty="0" err="1"/>
              <a:t>en</a:t>
            </a:r>
            <a:r>
              <a:rPr lang="en-GB" dirty="0"/>
              <a:t> la </a:t>
            </a:r>
            <a:r>
              <a:rPr lang="en-GB" dirty="0" err="1"/>
              <a:t>regresión</a:t>
            </a:r>
            <a:r>
              <a:rPr lang="en-GB" dirty="0"/>
              <a:t> lineal: </a:t>
            </a:r>
            <a:r>
              <a:rPr lang="en-GB" b="1" dirty="0"/>
              <a:t>𝛽</a:t>
            </a:r>
            <a:r>
              <a:rPr lang="en-GB" b="1" baseline="-25000" dirty="0"/>
              <a:t>0</a:t>
            </a:r>
            <a:r>
              <a:rPr lang="en-GB" dirty="0"/>
              <a:t> para </a:t>
            </a:r>
            <a:r>
              <a:rPr lang="en-GB" dirty="0" err="1"/>
              <a:t>el</a:t>
            </a:r>
            <a:r>
              <a:rPr lang="en-GB" dirty="0"/>
              <a:t> intercept y </a:t>
            </a:r>
            <a:r>
              <a:rPr lang="en-GB" b="1" dirty="0"/>
              <a:t>𝛽</a:t>
            </a:r>
            <a:r>
              <a:rPr lang="en-GB" b="1" baseline="-25000" dirty="0"/>
              <a:t>1</a:t>
            </a:r>
            <a:r>
              <a:rPr lang="en-GB" dirty="0"/>
              <a:t> para la variable </a:t>
            </a:r>
            <a:r>
              <a:rPr lang="en-GB" dirty="0" err="1"/>
              <a:t>independiente</a:t>
            </a:r>
            <a:r>
              <a:rPr lang="en-GB" dirty="0"/>
              <a:t>. Pero </a:t>
            </a:r>
            <a:r>
              <a:rPr lang="en-GB" dirty="0" err="1"/>
              <a:t>están</a:t>
            </a:r>
            <a:r>
              <a:rPr lang="en-GB" dirty="0"/>
              <a:t> </a:t>
            </a:r>
            <a:r>
              <a:rPr lang="en-GB" dirty="0" err="1"/>
              <a:t>elevados</a:t>
            </a:r>
            <a:r>
              <a:rPr lang="en-GB" dirty="0"/>
              <a:t> </a:t>
            </a:r>
            <a:r>
              <a:rPr lang="en-GB" dirty="0" err="1"/>
              <a:t>sobre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número</a:t>
            </a:r>
            <a:r>
              <a:rPr lang="en-GB" dirty="0"/>
              <a:t> </a:t>
            </a:r>
            <a:r>
              <a:rPr lang="en-GB" b="1" i="1" dirty="0"/>
              <a:t>e</a:t>
            </a:r>
            <a:r>
              <a:rPr lang="en-GB" dirty="0"/>
              <a:t>, base del </a:t>
            </a:r>
            <a:r>
              <a:rPr lang="en-GB" dirty="0" err="1"/>
              <a:t>logaritmo</a:t>
            </a:r>
            <a:r>
              <a:rPr lang="en-GB" dirty="0"/>
              <a:t> natural.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/>
              <a:t>La </a:t>
            </a:r>
            <a:r>
              <a:rPr lang="en-GB" dirty="0" err="1"/>
              <a:t>expresión</a:t>
            </a:r>
            <a:r>
              <a:rPr lang="en-GB" dirty="0"/>
              <a:t> de </a:t>
            </a:r>
            <a:r>
              <a:rPr lang="en-GB" dirty="0" err="1"/>
              <a:t>abajo</a:t>
            </a:r>
            <a:r>
              <a:rPr lang="en-GB" dirty="0"/>
              <a:t> es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>
                <a:highlight>
                  <a:schemeClr val="lt2"/>
                </a:highlight>
              </a:rPr>
              <a:t>odds</a:t>
            </a:r>
            <a:r>
              <a:rPr lang="en-GB" dirty="0"/>
              <a:t>. </a:t>
            </a:r>
            <a:r>
              <a:rPr lang="en-GB" dirty="0" err="1"/>
              <a:t>Valores</a:t>
            </a:r>
            <a:r>
              <a:rPr lang="en-GB" dirty="0"/>
              <a:t> </a:t>
            </a:r>
            <a:r>
              <a:rPr lang="en-GB" dirty="0" err="1"/>
              <a:t>cercanos</a:t>
            </a:r>
            <a:r>
              <a:rPr lang="en-GB" dirty="0"/>
              <a:t> a 0 </a:t>
            </a:r>
            <a:r>
              <a:rPr lang="en-GB" dirty="0" err="1"/>
              <a:t>indican</a:t>
            </a:r>
            <a:r>
              <a:rPr lang="en-GB" dirty="0"/>
              <a:t> </a:t>
            </a:r>
            <a:r>
              <a:rPr lang="en-GB" dirty="0" err="1"/>
              <a:t>baja</a:t>
            </a:r>
            <a:r>
              <a:rPr lang="en-GB" dirty="0"/>
              <a:t> probabilidad; </a:t>
            </a:r>
            <a:r>
              <a:rPr lang="en-GB" dirty="0" err="1"/>
              <a:t>más</a:t>
            </a:r>
            <a:r>
              <a:rPr lang="en-GB" dirty="0"/>
              <a:t> altos </a:t>
            </a:r>
            <a:r>
              <a:rPr lang="en-GB" dirty="0" err="1"/>
              <a:t>implican</a:t>
            </a:r>
            <a:r>
              <a:rPr lang="en-GB" dirty="0"/>
              <a:t> </a:t>
            </a:r>
            <a:r>
              <a:rPr lang="en-GB" dirty="0" err="1"/>
              <a:t>más</a:t>
            </a:r>
            <a:r>
              <a:rPr lang="en-GB" dirty="0"/>
              <a:t> </a:t>
            </a:r>
            <a:r>
              <a:rPr lang="en-GB" dirty="0" err="1"/>
              <a:t>alta</a:t>
            </a:r>
            <a:r>
              <a:rPr lang="en-GB" dirty="0"/>
              <a:t> probabilidad.</a:t>
            </a:r>
            <a:endParaRPr dirty="0"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00" y="1867100"/>
            <a:ext cx="4162300" cy="14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513" y="3460075"/>
            <a:ext cx="3114675" cy="108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5"/>
          <p:cNvSpPr txBox="1">
            <a:spLocks noGrp="1"/>
          </p:cNvSpPr>
          <p:nvPr>
            <p:ph type="body" idx="1"/>
          </p:nvPr>
        </p:nvSpPr>
        <p:spPr>
          <a:xfrm>
            <a:off x="311700" y="1533475"/>
            <a:ext cx="426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highlight>
                  <a:schemeClr val="lt2"/>
                </a:highlight>
              </a:rPr>
              <a:t>Función Logística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139" name="Google Shape;139;p25"/>
          <p:cNvSpPr txBox="1">
            <a:spLocks noGrp="1"/>
          </p:cNvSpPr>
          <p:nvPr>
            <p:ph type="body" idx="1"/>
          </p:nvPr>
        </p:nvSpPr>
        <p:spPr>
          <a:xfrm>
            <a:off x="311700" y="3209205"/>
            <a:ext cx="42603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>
                <a:highlight>
                  <a:schemeClr val="lt2"/>
                </a:highlight>
              </a:rPr>
              <a:t>Odds</a:t>
            </a:r>
            <a:endParaRPr dirty="0">
              <a:highlight>
                <a:schemeClr val="lt2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resultado de la función es una curva en forma de S</a:t>
            </a:r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body" idx="1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La </a:t>
            </a:r>
            <a:r>
              <a:rPr lang="en-GB" dirty="0" err="1"/>
              <a:t>curva</a:t>
            </a:r>
            <a:r>
              <a:rPr lang="en-GB" dirty="0"/>
              <a:t> </a:t>
            </a:r>
            <a:r>
              <a:rPr lang="en-GB" dirty="0" err="1"/>
              <a:t>nos</a:t>
            </a:r>
            <a:r>
              <a:rPr lang="en-GB" dirty="0"/>
              <a:t> indica la </a:t>
            </a:r>
            <a:r>
              <a:rPr lang="en-GB" dirty="0">
                <a:highlight>
                  <a:schemeClr val="lt2"/>
                </a:highlight>
              </a:rPr>
              <a:t>probabilidad</a:t>
            </a:r>
            <a:r>
              <a:rPr lang="en-GB" dirty="0"/>
              <a:t> de </a:t>
            </a:r>
            <a:r>
              <a:rPr lang="en-GB" dirty="0" err="1"/>
              <a:t>pertenecer</a:t>
            </a:r>
            <a:r>
              <a:rPr lang="en-GB" dirty="0"/>
              <a:t> a </a:t>
            </a:r>
            <a:r>
              <a:rPr lang="en-GB" dirty="0" err="1"/>
              <a:t>cada</a:t>
            </a:r>
            <a:r>
              <a:rPr lang="en-GB" dirty="0"/>
              <a:t> </a:t>
            </a:r>
            <a:r>
              <a:rPr lang="en-GB" dirty="0" err="1"/>
              <a:t>categoría</a:t>
            </a:r>
            <a:r>
              <a:rPr lang="en-GB" dirty="0"/>
              <a:t> de Y para </a:t>
            </a:r>
            <a:r>
              <a:rPr lang="en-GB" dirty="0" err="1"/>
              <a:t>cada</a:t>
            </a:r>
            <a:r>
              <a:rPr lang="en-GB" dirty="0"/>
              <a:t> </a:t>
            </a:r>
            <a:r>
              <a:rPr lang="en-GB" dirty="0" err="1"/>
              <a:t>valor</a:t>
            </a:r>
            <a:r>
              <a:rPr lang="en-GB" dirty="0"/>
              <a:t> de X.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/>
              <a:t>El </a:t>
            </a:r>
            <a:r>
              <a:rPr lang="en-GB" dirty="0" err="1"/>
              <a:t>límite</a:t>
            </a:r>
            <a:r>
              <a:rPr lang="en-GB" dirty="0"/>
              <a:t> de a </a:t>
            </a:r>
            <a:r>
              <a:rPr lang="en-GB" dirty="0" err="1"/>
              <a:t>partir</a:t>
            </a:r>
            <a:r>
              <a:rPr lang="en-GB" dirty="0"/>
              <a:t> de </a:t>
            </a:r>
            <a:r>
              <a:rPr lang="en-GB" dirty="0" err="1"/>
              <a:t>qué</a:t>
            </a:r>
            <a:r>
              <a:rPr lang="en-GB" dirty="0"/>
              <a:t> probabilidad (0.5? 0.2? 0.8?) </a:t>
            </a:r>
            <a:r>
              <a:rPr lang="en-GB" dirty="0" err="1"/>
              <a:t>predecimos</a:t>
            </a:r>
            <a:r>
              <a:rPr lang="en-GB" dirty="0"/>
              <a:t> </a:t>
            </a:r>
            <a:r>
              <a:rPr lang="en-GB" dirty="0" err="1"/>
              <a:t>cada</a:t>
            </a:r>
            <a:r>
              <a:rPr lang="en-GB" dirty="0"/>
              <a:t> </a:t>
            </a:r>
            <a:r>
              <a:rPr lang="en-GB" dirty="0" err="1"/>
              <a:t>categoría</a:t>
            </a:r>
            <a:r>
              <a:rPr lang="en-GB" dirty="0"/>
              <a:t> </a:t>
            </a:r>
            <a:r>
              <a:rPr lang="en-GB" dirty="0" err="1"/>
              <a:t>depende</a:t>
            </a:r>
            <a:r>
              <a:rPr lang="en-GB" dirty="0"/>
              <a:t> de </a:t>
            </a:r>
            <a:r>
              <a:rPr lang="en-GB" dirty="0" err="1"/>
              <a:t>nuestro</a:t>
            </a:r>
            <a:r>
              <a:rPr lang="en-GB" dirty="0"/>
              <a:t> </a:t>
            </a:r>
            <a:r>
              <a:rPr lang="en-GB" dirty="0" err="1"/>
              <a:t>objetivo</a:t>
            </a:r>
            <a:r>
              <a:rPr lang="en-GB" dirty="0"/>
              <a:t> y campo de </a:t>
            </a:r>
            <a:r>
              <a:rPr lang="en-GB" dirty="0" err="1"/>
              <a:t>estudio</a:t>
            </a:r>
            <a:r>
              <a:rPr lang="en-GB" dirty="0"/>
              <a:t>, </a:t>
            </a:r>
            <a:r>
              <a:rPr lang="en-GB" dirty="0" err="1"/>
              <a:t>como</a:t>
            </a:r>
            <a:r>
              <a:rPr lang="en-GB" dirty="0"/>
              <a:t> </a:t>
            </a:r>
            <a:r>
              <a:rPr lang="en-GB" dirty="0" err="1"/>
              <a:t>veremos</a:t>
            </a:r>
            <a:r>
              <a:rPr lang="en-GB" dirty="0"/>
              <a:t> </a:t>
            </a:r>
            <a:r>
              <a:rPr lang="en-GB" dirty="0" err="1"/>
              <a:t>más</a:t>
            </a:r>
            <a:r>
              <a:rPr lang="en-GB" dirty="0"/>
              <a:t> </a:t>
            </a:r>
            <a:r>
              <a:rPr lang="en-GB" dirty="0" err="1"/>
              <a:t>adelante</a:t>
            </a:r>
            <a:r>
              <a:rPr lang="en-GB" dirty="0"/>
              <a:t>.</a:t>
            </a:r>
            <a:endParaRPr dirty="0"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512875"/>
            <a:ext cx="3914775" cy="26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lectura del output tiene similitudes y diferencias respecto de la regresión lineal</a:t>
            </a:r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body" idx="1"/>
          </p:nvPr>
        </p:nvSpPr>
        <p:spPr>
          <a:xfrm>
            <a:off x="4572025" y="1554850"/>
            <a:ext cx="4260300" cy="33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highlight>
                  <a:schemeClr val="lt2"/>
                </a:highlight>
              </a:rPr>
              <a:t>Similitudes</a:t>
            </a:r>
            <a:r>
              <a:rPr lang="en-GB" dirty="0"/>
              <a:t>: p-value </a:t>
            </a:r>
            <a:r>
              <a:rPr lang="en-GB" dirty="0" err="1"/>
              <a:t>pequeño</a:t>
            </a:r>
            <a:r>
              <a:rPr lang="en-GB" dirty="0"/>
              <a:t> </a:t>
            </a:r>
            <a:r>
              <a:rPr lang="en-GB" dirty="0" err="1"/>
              <a:t>nos</a:t>
            </a:r>
            <a:r>
              <a:rPr lang="en-GB" dirty="0"/>
              <a:t> indica </a:t>
            </a:r>
            <a:r>
              <a:rPr lang="en-GB" dirty="0" err="1"/>
              <a:t>baja</a:t>
            </a:r>
            <a:r>
              <a:rPr lang="en-GB" dirty="0"/>
              <a:t> probabilidad de </a:t>
            </a:r>
            <a:r>
              <a:rPr lang="en-GB" dirty="0" err="1"/>
              <a:t>rechazar</a:t>
            </a:r>
            <a:r>
              <a:rPr lang="en-GB" dirty="0"/>
              <a:t> </a:t>
            </a:r>
            <a:r>
              <a:rPr lang="en-GB" dirty="0" err="1"/>
              <a:t>hipótesis</a:t>
            </a:r>
            <a:r>
              <a:rPr lang="en-GB" dirty="0"/>
              <a:t> </a:t>
            </a:r>
            <a:r>
              <a:rPr lang="en-GB" dirty="0" err="1"/>
              <a:t>nula</a:t>
            </a:r>
            <a:r>
              <a:rPr lang="en-GB" dirty="0"/>
              <a:t>, es </a:t>
            </a:r>
            <a:r>
              <a:rPr lang="en-GB" dirty="0" err="1"/>
              <a:t>decir</a:t>
            </a:r>
            <a:r>
              <a:rPr lang="en-GB" dirty="0"/>
              <a:t> que </a:t>
            </a:r>
            <a:r>
              <a:rPr lang="en-GB" dirty="0" err="1"/>
              <a:t>existe</a:t>
            </a:r>
            <a:r>
              <a:rPr lang="en-GB" dirty="0"/>
              <a:t> </a:t>
            </a:r>
            <a:r>
              <a:rPr lang="en-GB" dirty="0" err="1"/>
              <a:t>relación</a:t>
            </a:r>
            <a:r>
              <a:rPr lang="en-GB" dirty="0"/>
              <a:t> entre las variables. </a:t>
            </a:r>
            <a:r>
              <a:rPr lang="en-GB" dirty="0" err="1"/>
              <a:t>Coeficiente</a:t>
            </a:r>
            <a:r>
              <a:rPr lang="en-GB" dirty="0"/>
              <a:t> </a:t>
            </a:r>
            <a:r>
              <a:rPr lang="en-GB" dirty="0" err="1"/>
              <a:t>positivo</a:t>
            </a:r>
            <a:r>
              <a:rPr lang="en-GB" dirty="0"/>
              <a:t> </a:t>
            </a:r>
            <a:r>
              <a:rPr lang="en-GB" dirty="0" err="1"/>
              <a:t>implica</a:t>
            </a:r>
            <a:r>
              <a:rPr lang="en-GB" dirty="0"/>
              <a:t> </a:t>
            </a:r>
            <a:r>
              <a:rPr lang="en-GB" dirty="0" err="1"/>
              <a:t>relación</a:t>
            </a:r>
            <a:r>
              <a:rPr lang="en-GB" dirty="0"/>
              <a:t> </a:t>
            </a:r>
            <a:r>
              <a:rPr lang="en-GB" dirty="0" err="1"/>
              <a:t>directa</a:t>
            </a:r>
            <a:r>
              <a:rPr lang="en-GB" dirty="0"/>
              <a:t> (“a &gt; balance, &gt; p de default”).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 err="1">
                <a:highlight>
                  <a:schemeClr val="accent5"/>
                </a:highlight>
              </a:rPr>
              <a:t>Diferencias</a:t>
            </a:r>
            <a:r>
              <a:rPr lang="en-GB" dirty="0"/>
              <a:t>: un </a:t>
            </a:r>
            <a:r>
              <a:rPr lang="en-GB" dirty="0" err="1"/>
              <a:t>aumento</a:t>
            </a:r>
            <a:r>
              <a:rPr lang="en-GB" dirty="0"/>
              <a:t> de </a:t>
            </a:r>
            <a:r>
              <a:rPr lang="en-GB" dirty="0" err="1"/>
              <a:t>una</a:t>
            </a:r>
            <a:r>
              <a:rPr lang="en-GB" dirty="0"/>
              <a:t> </a:t>
            </a:r>
            <a:r>
              <a:rPr lang="en-GB" dirty="0" err="1"/>
              <a:t>unidad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balance no </a:t>
            </a:r>
            <a:r>
              <a:rPr lang="en-GB" dirty="0" err="1"/>
              <a:t>implica</a:t>
            </a:r>
            <a:r>
              <a:rPr lang="en-GB" dirty="0"/>
              <a:t> un </a:t>
            </a:r>
            <a:r>
              <a:rPr lang="en-GB" dirty="0" err="1"/>
              <a:t>aumento</a:t>
            </a:r>
            <a:r>
              <a:rPr lang="en-GB" dirty="0"/>
              <a:t> de </a:t>
            </a:r>
            <a:r>
              <a:rPr lang="en-GB" dirty="0" err="1"/>
              <a:t>una</a:t>
            </a:r>
            <a:r>
              <a:rPr lang="en-GB" dirty="0"/>
              <a:t> </a:t>
            </a:r>
            <a:r>
              <a:rPr lang="en-GB" dirty="0" err="1"/>
              <a:t>unidad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default, </a:t>
            </a:r>
            <a:r>
              <a:rPr lang="en-GB" dirty="0" err="1"/>
              <a:t>sino</a:t>
            </a:r>
            <a:r>
              <a:rPr lang="en-GB" dirty="0"/>
              <a:t> que </a:t>
            </a:r>
            <a:r>
              <a:rPr lang="en-GB" dirty="0" err="1"/>
              <a:t>aumenta</a:t>
            </a:r>
            <a:r>
              <a:rPr lang="en-GB" dirty="0"/>
              <a:t> a </a:t>
            </a:r>
            <a:r>
              <a:rPr lang="en-GB" dirty="0" err="1"/>
              <a:t>los</a:t>
            </a:r>
            <a:r>
              <a:rPr lang="en-GB" dirty="0"/>
              <a:t> odds </a:t>
            </a:r>
            <a:r>
              <a:rPr lang="en-GB" dirty="0" err="1"/>
              <a:t>por</a:t>
            </a:r>
            <a:r>
              <a:rPr lang="en-GB" dirty="0"/>
              <a:t> </a:t>
            </a:r>
            <a:r>
              <a:rPr lang="en-GB" b="1" i="1" dirty="0"/>
              <a:t>e</a:t>
            </a:r>
            <a:r>
              <a:rPr lang="en-GB" b="1" i="1" baseline="30000" dirty="0"/>
              <a:t>𝛽1</a:t>
            </a:r>
            <a:r>
              <a:rPr lang="en-GB" dirty="0"/>
              <a:t>, es </a:t>
            </a:r>
            <a:r>
              <a:rPr lang="en-GB" dirty="0" err="1"/>
              <a:t>decir</a:t>
            </a:r>
            <a:r>
              <a:rPr lang="en-GB" dirty="0"/>
              <a:t> que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aumento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la probabilidad </a:t>
            </a:r>
            <a:r>
              <a:rPr lang="en-GB" dirty="0" err="1"/>
              <a:t>depende</a:t>
            </a:r>
            <a:r>
              <a:rPr lang="en-GB" dirty="0"/>
              <a:t> del sector de la </a:t>
            </a:r>
            <a:r>
              <a:rPr lang="en-GB" dirty="0" err="1"/>
              <a:t>curva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que </a:t>
            </a:r>
            <a:r>
              <a:rPr lang="en-GB" dirty="0" err="1"/>
              <a:t>estemos</a:t>
            </a:r>
            <a:r>
              <a:rPr lang="en-GB" dirty="0"/>
              <a:t>.</a:t>
            </a:r>
            <a:endParaRPr dirty="0"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02450"/>
            <a:ext cx="4260301" cy="1298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1025" y="2753538"/>
            <a:ext cx="2647448" cy="1985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II.c.Regresión Logística Múltiple y variables independientes cualitativas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Podemos sumar variables cualitativas como dummies, igual que hicimos en la regresión lineal</a:t>
            </a:r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body" idx="1"/>
          </p:nvPr>
        </p:nvSpPr>
        <p:spPr>
          <a:xfrm>
            <a:off x="311700" y="1457275"/>
            <a:ext cx="3929100" cy="31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El </a:t>
            </a:r>
            <a:r>
              <a:rPr lang="en-GB" dirty="0" err="1"/>
              <a:t>coeficiente</a:t>
            </a:r>
            <a:r>
              <a:rPr lang="en-GB" dirty="0"/>
              <a:t> (que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este</a:t>
            </a:r>
            <a:r>
              <a:rPr lang="en-GB" dirty="0"/>
              <a:t> </a:t>
            </a:r>
            <a:r>
              <a:rPr lang="en-GB" dirty="0" err="1"/>
              <a:t>ejemplo</a:t>
            </a:r>
            <a:r>
              <a:rPr lang="en-GB" dirty="0"/>
              <a:t> es </a:t>
            </a:r>
            <a:r>
              <a:rPr lang="en-GB" dirty="0" err="1"/>
              <a:t>significativo</a:t>
            </a:r>
            <a:r>
              <a:rPr lang="en-GB" dirty="0"/>
              <a:t> </a:t>
            </a:r>
            <a:r>
              <a:rPr lang="en-GB" dirty="0" err="1"/>
              <a:t>porque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p-value es </a:t>
            </a:r>
            <a:r>
              <a:rPr lang="en-GB" dirty="0" err="1"/>
              <a:t>pequeño</a:t>
            </a:r>
            <a:r>
              <a:rPr lang="en-GB" dirty="0"/>
              <a:t>) </a:t>
            </a:r>
            <a:r>
              <a:rPr lang="en-GB" dirty="0" err="1"/>
              <a:t>entonces</a:t>
            </a:r>
            <a:r>
              <a:rPr lang="en-GB" dirty="0"/>
              <a:t> </a:t>
            </a:r>
            <a:r>
              <a:rPr lang="en-GB" dirty="0" err="1"/>
              <a:t>nos</a:t>
            </a:r>
            <a:r>
              <a:rPr lang="en-GB" dirty="0"/>
              <a:t> </a:t>
            </a:r>
            <a:r>
              <a:rPr lang="en-GB" dirty="0" err="1"/>
              <a:t>habla</a:t>
            </a:r>
            <a:r>
              <a:rPr lang="en-GB" dirty="0"/>
              <a:t> de </a:t>
            </a:r>
            <a:r>
              <a:rPr lang="en-GB" dirty="0" err="1"/>
              <a:t>cuánta</a:t>
            </a:r>
            <a:r>
              <a:rPr lang="en-GB" dirty="0"/>
              <a:t> mayor probabilidad hay de </a:t>
            </a:r>
            <a:r>
              <a:rPr lang="en-GB" dirty="0" err="1"/>
              <a:t>defaultear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se es </a:t>
            </a:r>
            <a:r>
              <a:rPr lang="en-GB" dirty="0" err="1"/>
              <a:t>estudiante</a:t>
            </a:r>
            <a:r>
              <a:rPr lang="en-GB" dirty="0"/>
              <a:t> </a:t>
            </a:r>
            <a:r>
              <a:rPr lang="en-GB" dirty="0" err="1"/>
              <a:t>respecto</a:t>
            </a:r>
            <a:r>
              <a:rPr lang="en-GB" dirty="0"/>
              <a:t> de la </a:t>
            </a:r>
            <a:r>
              <a:rPr lang="en-GB" dirty="0" err="1"/>
              <a:t>categoría</a:t>
            </a:r>
            <a:r>
              <a:rPr lang="en-GB" dirty="0"/>
              <a:t> default (no </a:t>
            </a:r>
            <a:r>
              <a:rPr lang="en-GB" dirty="0" err="1"/>
              <a:t>estudiante</a:t>
            </a:r>
            <a:r>
              <a:rPr lang="en-GB" dirty="0"/>
              <a:t>).</a:t>
            </a:r>
            <a:endParaRPr dirty="0"/>
          </a:p>
        </p:txBody>
      </p:sp>
      <p:pic>
        <p:nvPicPr>
          <p:cNvPr id="166" name="Google Shape;1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0925" y="1457271"/>
            <a:ext cx="4591375" cy="1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0925" y="3257550"/>
            <a:ext cx="4591375" cy="932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 sumar variables X la convertimos en múltiple</a:t>
            </a:r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Y nos pasa algo parecido a lo que nos sucedía en la regresión lineal múltiple: al controlar por otras variables, algunas relaciones significativas desaparecen. O peor, como en este caso en que student[yes] pasa a tener el sentido inverso.</a:t>
            </a:r>
            <a:endParaRPr/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300" y="1152463"/>
            <a:ext cx="4191000" cy="111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1300" y="2401650"/>
            <a:ext cx="4190999" cy="165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Estructura de las clases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" y="1210600"/>
            <a:ext cx="8839199" cy="322761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 rot="10800000">
            <a:off x="3449125" y="1061150"/>
            <a:ext cx="457500" cy="418200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III.Intro a otros modelos de clasificación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III.a.Linear Discriminant Analysis (LDA)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Qué es LDA y cuándo puede servirnos</a:t>
            </a:r>
            <a:endParaRPr/>
          </a:p>
        </p:txBody>
      </p:sp>
      <p:sp>
        <p:nvSpPr>
          <p:cNvPr id="191" name="Google Shape;191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17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Qué es: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Consiste en modelar la distribución de X para cada clase de Y; luego usa el teorema de Bayes para estimar p(X).</a:t>
            </a:r>
            <a:endParaRPr/>
          </a:p>
        </p:txBody>
      </p:sp>
      <p:sp>
        <p:nvSpPr>
          <p:cNvPr id="192" name="Google Shape;192;p33"/>
          <p:cNvSpPr txBox="1">
            <a:spLocks noGrp="1"/>
          </p:cNvSpPr>
          <p:nvPr>
            <p:ph type="body" idx="1"/>
          </p:nvPr>
        </p:nvSpPr>
        <p:spPr>
          <a:xfrm>
            <a:off x="311700" y="2866975"/>
            <a:ext cx="4260300" cy="1714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</a:rPr>
              <a:t>En qué casos performa mejor: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lt1"/>
                </a:solidFill>
              </a:rPr>
              <a:t>Cuando las clases de Y están bien separadas, cuando n es es pequeño y cuando tenemos más de 2 clases, LDA puede performar mejor que Regresión Logística.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3" name="Google Shape;19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1575" y="1623424"/>
            <a:ext cx="3808276" cy="244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III.b.K-nearest neighbors classifier (KNN)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 txBox="1">
            <a:spLocks noGrp="1"/>
          </p:cNvSpPr>
          <p:nvPr>
            <p:ph type="body" idx="1"/>
          </p:nvPr>
        </p:nvSpPr>
        <p:spPr>
          <a:xfrm>
            <a:off x="311700" y="2866975"/>
            <a:ext cx="4260300" cy="1714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</a:rPr>
              <a:t>En qué casos performa mejor: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lt1"/>
                </a:solidFill>
              </a:rPr>
              <a:t>Cuando tenemos pocos predictores X y la frontera entre las clases es fuertemente no-lineal.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Qué es KNN y cuándo puede servirnos</a:t>
            </a:r>
            <a:endParaRPr/>
          </a:p>
        </p:txBody>
      </p:sp>
      <p:sp>
        <p:nvSpPr>
          <p:cNvPr id="205" name="Google Shape;205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17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Qué es: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Al igual que en la regresión-KNN, el KNN-classifier identifica las K observaciones de entrenamiento que estén más cercanas a una observación x</a:t>
            </a:r>
            <a:r>
              <a:rPr lang="en-GB" baseline="-25000"/>
              <a:t>0</a:t>
            </a:r>
            <a:r>
              <a:rPr lang="en-GB"/>
              <a:t> y las imputa a la clase mayoritaria entre ellas.</a:t>
            </a:r>
            <a:endParaRPr/>
          </a:p>
        </p:txBody>
      </p:sp>
      <p:pic>
        <p:nvPicPr>
          <p:cNvPr id="206" name="Google Shape;20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800" y="1458925"/>
            <a:ext cx="3983500" cy="276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IV.Confusion matrix y threshold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matriz de confusión muestra cuán bueno es el modelo</a:t>
            </a:r>
            <a:endParaRPr/>
          </a:p>
        </p:txBody>
      </p:sp>
      <p:pic>
        <p:nvPicPr>
          <p:cNvPr id="217" name="Google Shape;21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800" y="1784350"/>
            <a:ext cx="3810000" cy="215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1" y="1152475"/>
            <a:ext cx="3981887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Varias medidas nos dicen cuán bueno es un clasificador</a:t>
            </a:r>
            <a:endParaRPr/>
          </a:p>
        </p:txBody>
      </p:sp>
      <p:graphicFrame>
        <p:nvGraphicFramePr>
          <p:cNvPr id="224" name="Google Shape;224;p38"/>
          <p:cNvGraphicFramePr/>
          <p:nvPr/>
        </p:nvGraphicFramePr>
        <p:xfrm>
          <a:off x="311700" y="1401725"/>
          <a:ext cx="8520575" cy="3063350"/>
        </p:xfrm>
        <a:graphic>
          <a:graphicData uri="http://schemas.openxmlformats.org/drawingml/2006/table">
            <a:tbl>
              <a:tblPr>
                <a:noFill/>
                <a:tableStyleId>{7DCE25A0-377A-42CD-9904-0AE464996737}</a:tableStyleId>
              </a:tblPr>
              <a:tblGrid>
                <a:gridCol w="1549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8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47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Medida</a:t>
                      </a:r>
                      <a:endParaRPr b="1">
                        <a:solidFill>
                          <a:schemeClr val="lt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Ecuación</a:t>
                      </a:r>
                      <a:endParaRPr b="1">
                        <a:solidFill>
                          <a:schemeClr val="lt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Explicación</a:t>
                      </a:r>
                      <a:endParaRPr b="1">
                        <a:solidFill>
                          <a:schemeClr val="lt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Sensitivity o Recall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True Positives / (True Positives + False Negatives)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La proporción de positivos identificados correctamente sobre el total de positivos reales: cuán bueno es el modelo </a:t>
                      </a:r>
                      <a:r>
                        <a:rPr lang="en-GB">
                          <a:highlight>
                            <a:schemeClr val="lt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detectando casos positivos</a:t>
                      </a: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Specificity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True Negatives / (True Negatives + False Positives)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La proporción de negativos identificados correctamente sobre el total de negativos reales: cuán bueno es el modelo </a:t>
                      </a:r>
                      <a:r>
                        <a:rPr lang="en-GB">
                          <a:highlight>
                            <a:schemeClr val="lt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evitando falsas alarmas</a:t>
                      </a: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Precision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True Positives / (True Positives + False Positives)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La proporción de positivos identificados correctamente sobre el total de positivos predichos: </a:t>
                      </a:r>
                      <a:r>
                        <a:rPr lang="en-GB">
                          <a:highlight>
                            <a:schemeClr val="lt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cuán preciso es el modelo al clasificar positivos</a:t>
                      </a: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Mover el threshold: depende de nuestro objetivo</a:t>
            </a:r>
            <a:endParaRPr/>
          </a:p>
        </p:txBody>
      </p:sp>
      <p:pic>
        <p:nvPicPr>
          <p:cNvPr id="230" name="Google Shape;23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0" cy="3444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CF47BA-0653-46AC-AD41-F66A875B36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2442" y="270273"/>
            <a:ext cx="7617727" cy="410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443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Teórico 3: Clasificación: regresión logística, LDA, KNN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Vamos al break y luego al práctico con Tomi</a:t>
            </a:r>
            <a:endParaRPr/>
          </a:p>
        </p:txBody>
      </p:sp>
      <p:pic>
        <p:nvPicPr>
          <p:cNvPr id="236" name="Google Shape;23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" y="1210600"/>
            <a:ext cx="8839199" cy="3227618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0"/>
          <p:cNvSpPr/>
          <p:nvPr/>
        </p:nvSpPr>
        <p:spPr>
          <a:xfrm rot="10800000">
            <a:off x="3449125" y="1906125"/>
            <a:ext cx="457500" cy="418200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semana que viene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martes que viene, 23 de agosto</a:t>
            </a:r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Teórico: Cross-validation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Práctico: resolver guía P3b. Traer dudas y/o comentarios.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Modelos de clasificación: para qué sirven y cuáles existen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Regresión Logística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Por qué no regresión lineal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Fórmula, coeficientes y lectura de outputs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Regresión Logística Múltiple y con predictores cualitativos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Intro a otros modelos de clasificación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Linear Discriminant Analysis (LDA)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K-nearest neighbors classifier (KNN)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Confusion matrix, sensitivity, specificity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I.Modelos de clasificación: para qué sirven y cuáles existen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 modelos de clasificación sirven para Y categóricas</a:t>
            </a:r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125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Los </a:t>
            </a:r>
            <a:r>
              <a:rPr lang="en-GB" dirty="0" err="1"/>
              <a:t>modelos</a:t>
            </a:r>
            <a:r>
              <a:rPr lang="en-GB" dirty="0"/>
              <a:t> de </a:t>
            </a:r>
            <a:r>
              <a:rPr lang="en-GB" dirty="0" err="1">
                <a:highlight>
                  <a:schemeClr val="lt2"/>
                </a:highlight>
              </a:rPr>
              <a:t>regresión</a:t>
            </a:r>
            <a:r>
              <a:rPr lang="en-GB" dirty="0"/>
              <a:t> (</a:t>
            </a:r>
            <a:r>
              <a:rPr lang="en-GB" dirty="0" err="1"/>
              <a:t>como</a:t>
            </a:r>
            <a:r>
              <a:rPr lang="en-GB" dirty="0"/>
              <a:t> las </a:t>
            </a:r>
            <a:r>
              <a:rPr lang="en-GB" dirty="0" err="1"/>
              <a:t>regresiones</a:t>
            </a:r>
            <a:r>
              <a:rPr lang="en-GB" dirty="0"/>
              <a:t> </a:t>
            </a:r>
            <a:r>
              <a:rPr lang="en-GB" dirty="0" err="1"/>
              <a:t>lineales</a:t>
            </a:r>
            <a:r>
              <a:rPr lang="en-GB" dirty="0"/>
              <a:t> de la </a:t>
            </a:r>
            <a:r>
              <a:rPr lang="en-GB" dirty="0" err="1"/>
              <a:t>clase</a:t>
            </a:r>
            <a:r>
              <a:rPr lang="en-GB" dirty="0"/>
              <a:t> </a:t>
            </a:r>
            <a:r>
              <a:rPr lang="en-GB" dirty="0" err="1"/>
              <a:t>pasada</a:t>
            </a:r>
            <a:r>
              <a:rPr lang="en-GB" dirty="0"/>
              <a:t>) </a:t>
            </a:r>
            <a:r>
              <a:rPr lang="en-GB" dirty="0" err="1"/>
              <a:t>sirven</a:t>
            </a:r>
            <a:r>
              <a:rPr lang="en-GB" dirty="0"/>
              <a:t> para </a:t>
            </a:r>
            <a:r>
              <a:rPr lang="en-GB" dirty="0" err="1"/>
              <a:t>predecir</a:t>
            </a:r>
            <a:r>
              <a:rPr lang="en-GB" dirty="0"/>
              <a:t> variables target </a:t>
            </a:r>
            <a:r>
              <a:rPr lang="en-GB" dirty="0" err="1"/>
              <a:t>cuantitativas</a:t>
            </a:r>
            <a:r>
              <a:rPr lang="en-GB" dirty="0"/>
              <a:t>: </a:t>
            </a:r>
            <a:r>
              <a:rPr lang="en-GB" dirty="0" err="1">
                <a:highlight>
                  <a:schemeClr val="lt2"/>
                </a:highlight>
              </a:rPr>
              <a:t>predicen</a:t>
            </a:r>
            <a:r>
              <a:rPr lang="en-GB" dirty="0">
                <a:highlight>
                  <a:schemeClr val="lt2"/>
                </a:highlight>
              </a:rPr>
              <a:t> </a:t>
            </a:r>
            <a:r>
              <a:rPr lang="en-GB" dirty="0" err="1">
                <a:highlight>
                  <a:schemeClr val="lt2"/>
                </a:highlight>
              </a:rPr>
              <a:t>una</a:t>
            </a:r>
            <a:r>
              <a:rPr lang="en-GB" dirty="0">
                <a:highlight>
                  <a:schemeClr val="lt2"/>
                </a:highlight>
              </a:rPr>
              <a:t> </a:t>
            </a:r>
            <a:r>
              <a:rPr lang="en-GB" dirty="0" err="1">
                <a:highlight>
                  <a:schemeClr val="lt2"/>
                </a:highlight>
              </a:rPr>
              <a:t>cantidad</a:t>
            </a:r>
            <a:r>
              <a:rPr lang="en-GB" dirty="0"/>
              <a:t>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/>
              <a:t>Los </a:t>
            </a:r>
            <a:r>
              <a:rPr lang="en-GB" dirty="0" err="1"/>
              <a:t>modelos</a:t>
            </a:r>
            <a:r>
              <a:rPr lang="en-GB" dirty="0"/>
              <a:t> de </a:t>
            </a:r>
            <a:r>
              <a:rPr lang="en-GB" dirty="0" err="1">
                <a:highlight>
                  <a:schemeClr val="lt2"/>
                </a:highlight>
              </a:rPr>
              <a:t>clasificación</a:t>
            </a:r>
            <a:r>
              <a:rPr lang="en-GB" dirty="0"/>
              <a:t>,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cambio</a:t>
            </a:r>
            <a:r>
              <a:rPr lang="en-GB" dirty="0"/>
              <a:t>, </a:t>
            </a:r>
            <a:r>
              <a:rPr lang="en-GB" dirty="0" err="1"/>
              <a:t>sirven</a:t>
            </a:r>
            <a:r>
              <a:rPr lang="en-GB" dirty="0"/>
              <a:t> para variables target </a:t>
            </a:r>
            <a:r>
              <a:rPr lang="en-GB" dirty="0" err="1"/>
              <a:t>cualitativas</a:t>
            </a:r>
            <a:r>
              <a:rPr lang="en-GB" dirty="0"/>
              <a:t>: </a:t>
            </a:r>
            <a:r>
              <a:rPr lang="en-GB" dirty="0" err="1"/>
              <a:t>nos</a:t>
            </a:r>
            <a:r>
              <a:rPr lang="en-GB" dirty="0"/>
              <a:t> </a:t>
            </a:r>
            <a:r>
              <a:rPr lang="en-GB" dirty="0" err="1"/>
              <a:t>dicen</a:t>
            </a:r>
            <a:r>
              <a:rPr lang="en-GB" dirty="0"/>
              <a:t> la </a:t>
            </a:r>
            <a:r>
              <a:rPr lang="en-GB" dirty="0">
                <a:highlight>
                  <a:schemeClr val="lt2"/>
                </a:highlight>
              </a:rPr>
              <a:t>probabilidad de </a:t>
            </a:r>
            <a:r>
              <a:rPr lang="en-GB" dirty="0" err="1">
                <a:highlight>
                  <a:schemeClr val="lt2"/>
                </a:highlight>
              </a:rPr>
              <a:t>pertenecer</a:t>
            </a:r>
            <a:r>
              <a:rPr lang="en-GB" dirty="0">
                <a:highlight>
                  <a:schemeClr val="lt2"/>
                </a:highlight>
              </a:rPr>
              <a:t> a </a:t>
            </a:r>
            <a:r>
              <a:rPr lang="en-GB" dirty="0" err="1">
                <a:highlight>
                  <a:schemeClr val="lt2"/>
                </a:highlight>
              </a:rPr>
              <a:t>una</a:t>
            </a:r>
            <a:r>
              <a:rPr lang="en-GB" dirty="0">
                <a:highlight>
                  <a:schemeClr val="lt2"/>
                </a:highlight>
              </a:rPr>
              <a:t> </a:t>
            </a:r>
            <a:r>
              <a:rPr lang="en-GB" dirty="0" err="1">
                <a:highlight>
                  <a:schemeClr val="lt2"/>
                </a:highlight>
              </a:rPr>
              <a:t>categoría</a:t>
            </a:r>
            <a:r>
              <a:rPr lang="en-GB" dirty="0"/>
              <a:t> del output.</a:t>
            </a:r>
            <a:endParaRPr dirty="0"/>
          </a:p>
        </p:txBody>
      </p:sp>
      <p:pic>
        <p:nvPicPr>
          <p:cNvPr id="96" name="Google Shape;96;p19"/>
          <p:cNvPicPr preferRelativeResize="0"/>
          <p:nvPr/>
        </p:nvPicPr>
        <p:blipFill rotWithShape="1">
          <a:blip r:embed="rId3">
            <a:alphaModFix/>
          </a:blip>
          <a:srcRect l="8621" r="10196" b="16478"/>
          <a:stretch/>
        </p:blipFill>
        <p:spPr>
          <a:xfrm>
            <a:off x="4764475" y="1433913"/>
            <a:ext cx="4067825" cy="285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Semáforo de modelos de clasificación: veremos algunos en este módulo y otros en el siguiente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508425"/>
            <a:ext cx="4260300" cy="30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lt2"/>
                </a:highlight>
              </a:rPr>
              <a:t>Regresión Logística</a:t>
            </a:r>
            <a:endParaRPr>
              <a:highlight>
                <a:schemeClr val="lt2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6"/>
                </a:highlight>
              </a:rPr>
              <a:t>Linear Discriminant Analysis</a:t>
            </a:r>
            <a:endParaRPr>
              <a:highlight>
                <a:schemeClr val="accent6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6"/>
                </a:highlight>
              </a:rPr>
              <a:t>K-nearest neighbors</a:t>
            </a:r>
            <a:endParaRPr>
              <a:highlight>
                <a:schemeClr val="accent6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5"/>
                </a:highlight>
              </a:rPr>
              <a:t>Decision Tree</a:t>
            </a:r>
            <a:endParaRPr>
              <a:highlight>
                <a:schemeClr val="accent5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5"/>
                </a:highlight>
              </a:rPr>
              <a:t>Random Forest</a:t>
            </a:r>
            <a:endParaRPr>
              <a:highlight>
                <a:schemeClr val="accent5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5"/>
                </a:highlight>
              </a:rPr>
              <a:t>Support Vector Machine</a:t>
            </a:r>
            <a:endParaRPr>
              <a:highlight>
                <a:schemeClr val="accent5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highlight>
                  <a:schemeClr val="accent5"/>
                </a:highlight>
              </a:rPr>
              <a:t>Neural Network</a:t>
            </a:r>
            <a:endParaRPr>
              <a:highlight>
                <a:schemeClr val="accent5"/>
              </a:highlight>
            </a:endParaRPr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4572000" y="1508425"/>
            <a:ext cx="4260300" cy="30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veremos en este módulo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Los introduciremos en este módulo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Los verán en el próximo módulo</a:t>
            </a:r>
            <a:endParaRPr/>
          </a:p>
        </p:txBody>
      </p:sp>
      <p:cxnSp>
        <p:nvCxnSpPr>
          <p:cNvPr id="104" name="Google Shape;104;p20"/>
          <p:cNvCxnSpPr/>
          <p:nvPr/>
        </p:nvCxnSpPr>
        <p:spPr>
          <a:xfrm>
            <a:off x="4252225" y="1508425"/>
            <a:ext cx="0" cy="41820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20"/>
          <p:cNvCxnSpPr/>
          <p:nvPr/>
        </p:nvCxnSpPr>
        <p:spPr>
          <a:xfrm>
            <a:off x="4252225" y="1926625"/>
            <a:ext cx="0" cy="818100"/>
          </a:xfrm>
          <a:prstGeom prst="straightConnector1">
            <a:avLst/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20"/>
          <p:cNvCxnSpPr/>
          <p:nvPr/>
        </p:nvCxnSpPr>
        <p:spPr>
          <a:xfrm>
            <a:off x="4252225" y="2744725"/>
            <a:ext cx="0" cy="1619700"/>
          </a:xfrm>
          <a:prstGeom prst="straightConnector1">
            <a:avLst/>
          </a:prstGeom>
          <a:noFill/>
          <a:ln w="762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II.Regresión Logística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2315</TotalTime>
  <Words>1076</Words>
  <Application>Microsoft Office PowerPoint</Application>
  <PresentationFormat>On-screen Show (16:9)</PresentationFormat>
  <Paragraphs>90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Proxima Nova</vt:lpstr>
      <vt:lpstr>Arial</vt:lpstr>
      <vt:lpstr>Spearmint</vt:lpstr>
      <vt:lpstr>Módulo 3: Introducción al modelado de datos</vt:lpstr>
      <vt:lpstr>Estructura de las clases</vt:lpstr>
      <vt:lpstr>Teórico 3: Clasificación: regresión logística, LDA, KNN</vt:lpstr>
      <vt:lpstr>PowerPoint Presentation</vt:lpstr>
      <vt:lpstr>Agenda</vt:lpstr>
      <vt:lpstr>I.Modelos de clasificación: para qué sirven y cuáles existen</vt:lpstr>
      <vt:lpstr>Los modelos de clasificación sirven para Y categóricas</vt:lpstr>
      <vt:lpstr>Semáforo de modelos de clasificación: veremos algunos en este módulo y otros en el siguiente</vt:lpstr>
      <vt:lpstr>II.Regresión Logística</vt:lpstr>
      <vt:lpstr>II.a.Por qué no regresión lineal</vt:lpstr>
      <vt:lpstr>El problema de ordenalizar + probabilidades fuera de rango</vt:lpstr>
      <vt:lpstr>II.b.Fórmula, coeficientes y lectura de outputs</vt:lpstr>
      <vt:lpstr>Odds y probabilidad</vt:lpstr>
      <vt:lpstr>La función logística nos da como resultado la probabilidad de pertenecer a cada categoría de Y dado X</vt:lpstr>
      <vt:lpstr>El resultado de la función es una curva en forma de S</vt:lpstr>
      <vt:lpstr>La lectura del output tiene similitudes y diferencias respecto de la regresión lineal</vt:lpstr>
      <vt:lpstr>II.c.Regresión Logística Múltiple y variables independientes cualitativas</vt:lpstr>
      <vt:lpstr>Podemos sumar variables cualitativas como dummies, igual que hicimos en la regresión lineal</vt:lpstr>
      <vt:lpstr>Al sumar variables X la convertimos en múltiple</vt:lpstr>
      <vt:lpstr>III.Intro a otros modelos de clasificación</vt:lpstr>
      <vt:lpstr>III.a.Linear Discriminant Analysis (LDA)</vt:lpstr>
      <vt:lpstr>Qué es LDA y cuándo puede servirnos</vt:lpstr>
      <vt:lpstr>III.b.K-nearest neighbors classifier (KNN)</vt:lpstr>
      <vt:lpstr>Qué es KNN y cuándo puede servirnos</vt:lpstr>
      <vt:lpstr>IV.Confusion matrix y threshold</vt:lpstr>
      <vt:lpstr>La matriz de confusión muestra cuán bueno es el modelo</vt:lpstr>
      <vt:lpstr>Varias medidas nos dicen cuán bueno es un clasificador</vt:lpstr>
      <vt:lpstr>Mover el threshold: depende de nuestro objetivo</vt:lpstr>
      <vt:lpstr>PowerPoint Presentation</vt:lpstr>
      <vt:lpstr>Vamos al break y luego al práctico con Tomi</vt:lpstr>
      <vt:lpstr>La semana que viene</vt:lpstr>
      <vt:lpstr>El martes que viene, 23 de agosto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Módulo 3: Introducción al modelado de datos</dc:title>
  <cp:lastModifiedBy>Maguire, Tomas</cp:lastModifiedBy>
  <cp:revision>5</cp:revision>
  <dcterms:modified xsi:type="dcterms:W3CDTF">2022-08-23T17:34:36Z</dcterms:modified>
</cp:coreProperties>
</file>